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40" r:id="rId5"/>
  </p:sldMasterIdLst>
  <p:notesMasterIdLst>
    <p:notesMasterId r:id="rId29"/>
  </p:notesMasterIdLst>
  <p:handoutMasterIdLst>
    <p:handoutMasterId r:id="rId30"/>
  </p:handoutMasterIdLst>
  <p:sldIdLst>
    <p:sldId id="1621" r:id="rId6"/>
    <p:sldId id="1061" r:id="rId7"/>
    <p:sldId id="1620" r:id="rId8"/>
    <p:sldId id="1431" r:id="rId9"/>
    <p:sldId id="1062" r:id="rId10"/>
    <p:sldId id="1063" r:id="rId11"/>
    <p:sldId id="1632" r:id="rId12"/>
    <p:sldId id="1622" r:id="rId13"/>
    <p:sldId id="1613" r:id="rId14"/>
    <p:sldId id="1064" r:id="rId15"/>
    <p:sldId id="1623" r:id="rId16"/>
    <p:sldId id="1630" r:id="rId17"/>
    <p:sldId id="1616" r:id="rId18"/>
    <p:sldId id="1629" r:id="rId19"/>
    <p:sldId id="1633" r:id="rId20"/>
    <p:sldId id="1624" r:id="rId21"/>
    <p:sldId id="1611" r:id="rId22"/>
    <p:sldId id="1612" r:id="rId23"/>
    <p:sldId id="1614" r:id="rId24"/>
    <p:sldId id="1627" r:id="rId25"/>
    <p:sldId id="1607" r:id="rId26"/>
    <p:sldId id="1608" r:id="rId27"/>
    <p:sldId id="162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3B7F6A-D7BB-FC43-4E9A-6BF818B710A5}" name="Getz, Kelly D" initials="GKD" userId="S::GETZK@CHOP.EDU::7ae23021-57ea-4f0b-a7f1-ac8e371e7559" providerId="AD"/>
  <p188:author id="{9A1D9E7F-FE04-94C8-8D9E-B8F20BC996D6}" name="Glisovic-aplenc, Tina" initials="GaT" userId="S::glisovicaplenct@chop.edu::585af40f-b74f-4eb2-b41a-51acf7dfaa8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lenc, Richard" initials="AR" lastIdx="13" clrIdx="0">
    <p:extLst>
      <p:ext uri="{19B8F6BF-5375-455C-9EA6-DF929625EA0E}">
        <p15:presenceInfo xmlns:p15="http://schemas.microsoft.com/office/powerpoint/2012/main" userId="S-1-5-21-1275210071-220523388-725345543-10346" providerId="AD"/>
      </p:ext>
    </p:extLst>
  </p:cmAuthor>
  <p:cmAuthor id="2" name="Glisovic-aplenc, Tina" initials="GT" lastIdx="4" clrIdx="1">
    <p:extLst>
      <p:ext uri="{19B8F6BF-5375-455C-9EA6-DF929625EA0E}">
        <p15:presenceInfo xmlns:p15="http://schemas.microsoft.com/office/powerpoint/2012/main" userId="S::glisovicaplenct@chop.edu::585af40f-b74f-4eb2-b41a-51acf7dfaa83" providerId="AD"/>
      </p:ext>
    </p:extLst>
  </p:cmAuthor>
  <p:cmAuthor id="3" name="D'Errico, Lisa" initials="DL" lastIdx="1" clrIdx="2">
    <p:extLst>
      <p:ext uri="{19B8F6BF-5375-455C-9EA6-DF929625EA0E}">
        <p15:presenceInfo xmlns:p15="http://schemas.microsoft.com/office/powerpoint/2012/main" userId="S::DERRICOL@CHOP.EDU::98a54c6f-4eeb-4b02-961c-506d51d147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3F"/>
    <a:srgbClr val="086508"/>
    <a:srgbClr val="000000"/>
    <a:srgbClr val="584B3D"/>
    <a:srgbClr val="070103"/>
    <a:srgbClr val="F32F15"/>
    <a:srgbClr val="3E9CC9"/>
    <a:srgbClr val="F0A962"/>
    <a:srgbClr val="AF6011"/>
    <a:srgbClr val="D11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9" autoAdjust="0"/>
    <p:restoredTop sz="95065" autoAdjust="0"/>
  </p:normalViewPr>
  <p:slideViewPr>
    <p:cSldViewPr snapToGrid="0">
      <p:cViewPr varScale="1">
        <p:scale>
          <a:sx n="108" d="100"/>
          <a:sy n="108" d="100"/>
        </p:scale>
        <p:origin x="4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16627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6911C-5065-4675-83F3-8B1885F17C7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E7526-6356-429B-8A21-8987EFFB1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19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74326-AD78-4E67-8599-BA8A5604D89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8EB8B-B78C-4FCA-B737-0D9226F57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37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8EB8B-B78C-4FCA-B737-0D9226F57E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06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8EB8B-B78C-4FCA-B737-0D9226F57E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9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8EB8B-B78C-4FCA-B737-0D9226F57E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88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8EB8B-B78C-4FCA-B737-0D9226F57E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63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8EB8B-B78C-4FCA-B737-0D9226F57E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8EB8B-B78C-4FCA-B737-0D9226F57E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76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8EB8B-B78C-4FCA-B737-0D9226F57E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44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8EB8B-B78C-4FCA-B737-0D9226F57E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12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8EB8B-B78C-4FCA-B737-0D9226F57E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38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8EB8B-B78C-4FCA-B737-0D9226F57E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1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8EB8B-B78C-4FCA-B737-0D9226F57E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1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8EB8B-B78C-4FCA-B737-0D9226F57E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2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6306" y="599304"/>
            <a:ext cx="5577591" cy="1207008"/>
          </a:xfrm>
        </p:spPr>
        <p:txBody>
          <a:bodyPr anchor="ctr"/>
          <a:lstStyle>
            <a:lvl1pPr algn="l">
              <a:defRPr sz="3600" cap="all" baseline="0">
                <a:solidFill>
                  <a:schemeClr val="accent1"/>
                </a:solidFill>
              </a:defRPr>
            </a:lvl1pPr>
          </a:lstStyle>
          <a:p>
            <a:r>
              <a:rPr lang="en-US" cap="all" baseline="0" dirty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6306" y="2001884"/>
            <a:ext cx="5577589" cy="497951"/>
          </a:xfrm>
        </p:spPr>
        <p:txBody>
          <a:bodyPr>
            <a:normAutofit/>
          </a:bodyPr>
          <a:lstStyle>
            <a:lvl1pPr marL="0" indent="0" algn="l">
              <a:buNone/>
              <a:defRPr sz="2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96306" y="2764852"/>
            <a:ext cx="5577417" cy="404018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0" y="4407798"/>
            <a:ext cx="2648062" cy="55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6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D004-E07C-224D-A7DD-311BAF10ED5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8342-1E9B-D845-8C82-6A8519977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1972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3213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5842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0025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6905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2612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59019" y="296616"/>
            <a:ext cx="10691531" cy="1004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idx="1" hasCustomPrompt="1"/>
          </p:nvPr>
        </p:nvSpPr>
        <p:spPr>
          <a:xfrm>
            <a:off x="759019" y="1548714"/>
            <a:ext cx="10691531" cy="440874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410" y="6217115"/>
            <a:ext cx="2274569" cy="476372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04800" y="6296816"/>
            <a:ext cx="454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67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410" y="6217115"/>
            <a:ext cx="2274569" cy="47637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296816"/>
            <a:ext cx="454219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45154" y="1543930"/>
            <a:ext cx="10708499" cy="10509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1099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410" y="6217115"/>
            <a:ext cx="2274569" cy="476372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296816"/>
            <a:ext cx="454219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45154" y="1543930"/>
            <a:ext cx="10708499" cy="10509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2201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BAEEA-826A-5773-F05A-E63EFD52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36CFD-E907-E97D-6473-CC2D79EB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6E1E9-C3CB-277E-491E-6E5693B92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6511B-7D95-198B-1BAA-A4B91D5D3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ED962-6133-C030-E786-1BAAA933C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7D20AB-68AC-0196-D80D-A45143342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D004-E07C-224D-A7DD-311BAF10ED5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EBC853-1F19-D746-282A-3B187D9D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1BF3D9-1345-6E47-77E9-0D47ADB9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8342-1E9B-D845-8C82-6A8519977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6600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94811F-1597-40E2-827E-7A9851F59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3" y="6342377"/>
            <a:ext cx="2274569" cy="47637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7FDCE2-008B-47A4-ADF7-F4015BC151D1}"/>
              </a:ext>
            </a:extLst>
          </p:cNvPr>
          <p:cNvSpPr txBox="1">
            <a:spLocks/>
          </p:cNvSpPr>
          <p:nvPr userDrawn="1"/>
        </p:nvSpPr>
        <p:spPr>
          <a:xfrm>
            <a:off x="304800" y="6296816"/>
            <a:ext cx="454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BE45D8-FA49-26C8-470E-AFA267ECA9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2182" b="4840"/>
          <a:stretch/>
        </p:blipFill>
        <p:spPr>
          <a:xfrm>
            <a:off x="9199626" y="6351004"/>
            <a:ext cx="2411181" cy="4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26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733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01664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4" r:id="rId2"/>
    <p:sldLayoutId id="2147483675" r:id="rId3"/>
    <p:sldLayoutId id="2147483708" r:id="rId4"/>
    <p:sldLayoutId id="214748371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4B3D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D40181A-01B0-4CB8-8614-1473649F67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334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2/blood-2023-18071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f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A5EC8152-48CC-415B-8651-433291876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417" y="3454485"/>
            <a:ext cx="6989071" cy="705957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Richard Aplenc, MD PhD &amp; Kelly Getz, MPH PhD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9E1A4-73A6-480D-9844-0CF9E762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F881E198-BD69-4E91-A0D8-37B4F29EC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025" y="1020763"/>
            <a:ext cx="10993438" cy="1474787"/>
          </a:xfrm>
        </p:spPr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cap="none" dirty="0">
                <a:latin typeface="+mj-lt"/>
                <a:ea typeface="Calibri" panose="020F0502020204030204" pitchFamily="34" charset="0"/>
              </a:rPr>
              <a:t>AML Chart Abstraction </a:t>
            </a:r>
            <a:br>
              <a:rPr lang="en-US" sz="4400" cap="none" dirty="0">
                <a:latin typeface="+mj-lt"/>
                <a:ea typeface="Calibri" panose="020F0502020204030204" pitchFamily="34" charset="0"/>
              </a:rPr>
            </a:br>
            <a:r>
              <a:rPr lang="en-US" sz="4000" cap="none" dirty="0">
                <a:latin typeface="+mj-lt"/>
                <a:ea typeface="Calibri" panose="020F0502020204030204" pitchFamily="34" charset="0"/>
              </a:rPr>
              <a:t>Summer Internship 2025</a:t>
            </a:r>
            <a:endParaRPr lang="en-US" sz="4400" cap="none" dirty="0"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60F4C3-5A92-4CB8-B126-D68A30F5A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180" y="6432528"/>
            <a:ext cx="1644735" cy="4254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851627-2AFB-7F2F-B9DD-9EE26BE0A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2219" y="6432528"/>
            <a:ext cx="1683874" cy="4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77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Nationwide Collaborating Sites</a:t>
            </a:r>
            <a:endParaRPr lang="en-US" b="1" cap="none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3326D-3833-46B8-8319-3E29B71A3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975617"/>
            <a:ext cx="6631258" cy="42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26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0FA4-A121-4D85-97A3-F208BCC0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Annual Abstraction Methodology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F21721-0D2D-4BC3-B92C-40BCBFAE8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78"/>
          <a:stretch/>
        </p:blipFill>
        <p:spPr>
          <a:xfrm>
            <a:off x="1933934" y="1979760"/>
            <a:ext cx="8324131" cy="415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38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Extensive Data Collection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EDEA98E-8C4C-E880-17C0-653E8EBA5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5205" y="1906904"/>
            <a:ext cx="9542901" cy="43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83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Scope Of Data Collection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08853"/>
            <a:ext cx="5925933" cy="124471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Every Summer/Fall we: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Abstract New Patients diagnosed in past year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Update all existing (legacy) patients</a:t>
            </a:r>
            <a:endParaRPr lang="en-US" sz="22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AB62925-299E-47C4-8C76-883BAEF29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016759"/>
              </p:ext>
            </p:extLst>
          </p:nvPr>
        </p:nvGraphicFramePr>
        <p:xfrm>
          <a:off x="1582477" y="3477176"/>
          <a:ext cx="9027043" cy="1424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089">
                  <a:extLst>
                    <a:ext uri="{9D8B030D-6E8A-4147-A177-3AD203B41FA5}">
                      <a16:colId xmlns:a16="http://schemas.microsoft.com/office/drawing/2014/main" val="3918573639"/>
                    </a:ext>
                  </a:extLst>
                </a:gridCol>
                <a:gridCol w="2923953">
                  <a:extLst>
                    <a:ext uri="{9D8B030D-6E8A-4147-A177-3AD203B41FA5}">
                      <a16:colId xmlns:a16="http://schemas.microsoft.com/office/drawing/2014/main" val="1741476373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823430008"/>
                    </a:ext>
                  </a:extLst>
                </a:gridCol>
              </a:tblGrid>
              <a:tr h="474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 New Patients est. for this cycle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4.5 hours each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2700 hours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387944"/>
                  </a:ext>
                </a:extLst>
              </a:tr>
              <a:tr h="474842">
                <a:tc>
                  <a:txBody>
                    <a:bodyPr/>
                    <a:lstStyle/>
                    <a:p>
                      <a:r>
                        <a:rPr lang="en-US" sz="2000" dirty="0"/>
                        <a:t>1000 Legacy Patients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 hour each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1000 hours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723340"/>
                  </a:ext>
                </a:extLst>
              </a:tr>
              <a:tr h="474842">
                <a:tc>
                  <a:txBody>
                    <a:bodyPr/>
                    <a:lstStyle/>
                    <a:p>
                      <a:r>
                        <a:rPr lang="en-US" sz="2000" dirty="0"/>
                        <a:t>Quality checks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1-4 weeks per site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 weeks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1018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0BD5488-5C05-4A9F-B1B0-345CDD317661}"/>
              </a:ext>
            </a:extLst>
          </p:cNvPr>
          <p:cNvSpPr txBox="1"/>
          <p:nvPr/>
        </p:nvSpPr>
        <p:spPr>
          <a:xfrm>
            <a:off x="2964711" y="5125315"/>
            <a:ext cx="6262577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u="sng" dirty="0">
                <a:latin typeface="+mj-lt"/>
              </a:rPr>
              <a:t>135 weeks or 2.6 years for a single person to complete…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>
              <a:latin typeface="+mj-lt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u="sng" dirty="0">
                <a:latin typeface="+mj-lt"/>
              </a:rPr>
              <a:t>As a team, we finish before Thanksgiving.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75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AC07-43B6-4697-9BB6-68614640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Grants Utilizing Cohort / Supporting Staff and Data Collection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7DC0F-A2DB-4372-B42E-5AE349731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36" y="1930401"/>
            <a:ext cx="11611844" cy="487237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Our group’s AML Areas of Interest include Clinical Outcomes, Genetic Factors, Cardiotoxicity, Relapse, Transplant, Blood Culture Susceptibility, Infectious Disease, Barriers to Care, Racial/Ethnic/Financial Disparities, Epidemiologic/Biostatistical Methods Development</a:t>
            </a:r>
            <a:endParaRPr lang="en-US" sz="2000" u="sng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i="1" dirty="0">
                <a:solidFill>
                  <a:schemeClr val="accent1"/>
                </a:solidFill>
                <a:cs typeface="Arial" panose="020B0604020202020204" pitchFamily="34" charset="0"/>
              </a:rPr>
              <a:t>PCORI </a:t>
            </a:r>
            <a:r>
              <a:rPr lang="en-US" sz="2000" b="1" i="1" dirty="0">
                <a:solidFill>
                  <a:schemeClr val="accent1"/>
                </a:solidFill>
              </a:rPr>
              <a:t>CER-1409-22827 </a:t>
            </a:r>
            <a:r>
              <a:rPr lang="en-US" sz="2000" b="1" i="1" dirty="0">
                <a:solidFill>
                  <a:schemeClr val="accent1"/>
                </a:solidFill>
                <a:cs typeface="Arial" panose="020B0604020202020204" pitchFamily="34" charset="0"/>
              </a:rPr>
              <a:t>Home or Away from Home: Comparing Chemotherapy Recovery at Home versus in the Hospital for Children with Acute Myeloid Leukemia</a:t>
            </a:r>
            <a:r>
              <a:rPr lang="en-US" sz="2000" b="1" i="1" dirty="0">
                <a:solidFill>
                  <a:srgbClr val="002060"/>
                </a:solidFill>
                <a:cs typeface="Arial" panose="020B0604020202020204" pitchFamily="34" charset="0"/>
              </a:rPr>
              <a:t>– 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Dr.  Aplenc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i="1" dirty="0">
                <a:solidFill>
                  <a:srgbClr val="002060"/>
                </a:solidFill>
                <a:cs typeface="Arial" panose="020B0604020202020204" pitchFamily="34" charset="0"/>
              </a:rPr>
              <a:t>R01HL164925 Treatment-Related Cardiotoxicity in Children with Relapsed AML: Natural History, Occurrence, and Implications - 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Dr. Getz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i="1" dirty="0">
                <a:solidFill>
                  <a:schemeClr val="accent1"/>
                </a:solidFill>
                <a:cs typeface="Arial" panose="020B0604020202020204" pitchFamily="34" charset="0"/>
              </a:rPr>
              <a:t>R01HL163657 Predicting &amp; Monitoring for Cardiac Toxicity in Pediatric AML </a:t>
            </a:r>
            <a:r>
              <a:rPr lang="en-US" sz="2000" b="1" i="1" dirty="0">
                <a:solidFill>
                  <a:srgbClr val="002060"/>
                </a:solidFill>
                <a:cs typeface="Arial" panose="020B0604020202020204" pitchFamily="34" charset="0"/>
              </a:rPr>
              <a:t>– 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Dr.  Aplenc &amp; Dr. Getz</a:t>
            </a:r>
            <a:endParaRPr lang="en-US" sz="2000" b="1" i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i="1" dirty="0">
                <a:solidFill>
                  <a:srgbClr val="002060"/>
                </a:solidFill>
                <a:cs typeface="Arial" panose="020B0604020202020204" pitchFamily="34" charset="0"/>
              </a:rPr>
              <a:t>Addressing Disparities in Pediatric Leukemia – 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Dr.  Aplenc &amp; Dr.  Alix Seif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i="1" dirty="0">
                <a:solidFill>
                  <a:schemeClr val="accent1"/>
                </a:solidFill>
                <a:cs typeface="Arial" panose="020B0604020202020204" pitchFamily="34" charset="0"/>
              </a:rPr>
              <a:t>PCORI ME-2021C3-24942: Statistical Methods for Optimizing Dynamic Patient-Level Treatment and Monitoring Strategies 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- Dr. Getz &amp; Dr. Jason Roy (Rutgers)</a:t>
            </a:r>
            <a:endParaRPr lang="en-US" sz="2000" b="1" i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0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38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AC07-43B6-4697-9BB6-68614640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Sample of Projects Using the Cohort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7DC0F-A2DB-4372-B42E-5AE349731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31" y="1551398"/>
            <a:ext cx="11435137" cy="460444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u="sng" dirty="0">
                <a:solidFill>
                  <a:schemeClr val="tx1"/>
                </a:solidFill>
                <a:cs typeface="Arial" panose="020B0604020202020204" pitchFamily="34" charset="0"/>
              </a:rPr>
              <a:t>American Society of Hematology 2023 Conference Presentations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i="1" dirty="0">
                <a:solidFill>
                  <a:srgbClr val="002060"/>
                </a:solidFill>
                <a:cs typeface="Arial" panose="020B0604020202020204" pitchFamily="34" charset="0"/>
              </a:rPr>
              <a:t>Establishing Real-World Data-Driven Response Criteria in Pediatric AML </a:t>
            </a:r>
            <a:r>
              <a:rPr lang="en-US" sz="2000" i="1" dirty="0">
                <a:solidFill>
                  <a:schemeClr val="tx1"/>
                </a:solidFill>
                <a:cs typeface="Arial" panose="020B0604020202020204" pitchFamily="34" charset="0"/>
              </a:rPr>
              <a:t>–</a:t>
            </a:r>
            <a:r>
              <a:rPr lang="en-US" sz="2000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Dr. Richard Aplenc</a:t>
            </a:r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                                                                                                                                   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Blood (2023) 142 (Supplement 1): 726. https://doi.org/10.1182/blood-2023-185647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i="1" dirty="0">
                <a:solidFill>
                  <a:srgbClr val="002060"/>
                </a:solidFill>
                <a:cs typeface="Arial" panose="020B0604020202020204" pitchFamily="34" charset="0"/>
              </a:rPr>
              <a:t>Comparative Effectiveness of Re-induction Approaches for Relapsed AML </a:t>
            </a:r>
            <a:r>
              <a:rPr lang="en-US" sz="2000" i="1" dirty="0">
                <a:solidFill>
                  <a:srgbClr val="002060"/>
                </a:solidFill>
                <a:cs typeface="Arial" panose="020B0604020202020204" pitchFamily="34" charset="0"/>
              </a:rPr>
              <a:t>– 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Dr. Caitlin Elgarten</a:t>
            </a:r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                                                                                                                             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Blood (2023) 142 (Supplement 1): 551.https://doi.org/10.1182/blood-2023-188044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i="1" dirty="0">
                <a:solidFill>
                  <a:srgbClr val="002060"/>
                </a:solidFill>
                <a:cs typeface="Arial" panose="020B0604020202020204" pitchFamily="34" charset="0"/>
              </a:rPr>
              <a:t>Racial &amp; Ethnic Differences in Acuity &amp; Organ Toxicity at Relapse in AML 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– 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Dr. Daniel Zheng</a:t>
            </a:r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                                                                                                     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Blood (2023) 142 (Supplement 1): 387.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https://doi.org/10.1182/blood-2023-180713</a:t>
            </a: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i="1" dirty="0">
                <a:solidFill>
                  <a:schemeClr val="accent1"/>
                </a:solidFill>
                <a:cs typeface="Arial" panose="020B0604020202020204" pitchFamily="34" charset="0"/>
              </a:rPr>
              <a:t>Survival Disparities By Trial Enrollment Status for Treatment of Pediatric AML 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– 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Dr. Daniel Zheng</a:t>
            </a:r>
            <a:r>
              <a:rPr lang="en-US" sz="2000" b="1" dirty="0">
                <a:solidFill>
                  <a:schemeClr val="tx1"/>
                </a:solidFill>
                <a:cs typeface="Arial" panose="020B0604020202020204" pitchFamily="34" charset="0"/>
              </a:rPr>
              <a:t>                                                                                                                            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Blood (2023) 142 (Supplement 1): 2430. https://doi.org/10.1182/blood-2023-189240</a:t>
            </a:r>
            <a:endParaRPr lang="en-US" i="1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54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F38120-C2B0-45E8-A229-32BEFD64E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363" y="6457077"/>
            <a:ext cx="1683874" cy="400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3A2DD6-62DD-4F2D-B1B8-E1D725CAD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488" y="6421278"/>
            <a:ext cx="1644735" cy="425472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77DB4E3A-315B-DD18-5B4D-80E83F97FBB8}"/>
              </a:ext>
            </a:extLst>
          </p:cNvPr>
          <p:cNvSpPr txBox="1">
            <a:spLocks/>
          </p:cNvSpPr>
          <p:nvPr/>
        </p:nvSpPr>
        <p:spPr>
          <a:xfrm>
            <a:off x="492705" y="1637782"/>
            <a:ext cx="11029615" cy="1497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cap="none" dirty="0">
                <a:ea typeface="Calibri" panose="020F0502020204030204" pitchFamily="34" charset="0"/>
              </a:rPr>
              <a:t>Training / Summer Schedule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9752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Training Day 6/3/24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826899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+mj-lt"/>
              </a:rPr>
              <a:t>8:15-8:45 am: Morning meeting with Dr. Aplenc, Dr. Getz, Project Managers, CRAs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+mj-lt"/>
              </a:rPr>
              <a:t>Breakfast provided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400" dirty="0">
              <a:latin typeface="+mj-lt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+mj-lt"/>
              </a:rPr>
              <a:t>9-10 am: Introduction to AML led by Dr. Aplenc or Dr. Getz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400" dirty="0">
              <a:latin typeface="+mj-lt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+mj-lt"/>
              </a:rPr>
              <a:t>10 AM-4 PM: Abstraction Training session led by Project Manager(s)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+mj-lt"/>
              </a:rPr>
              <a:t>Laptops and Lunch provided</a:t>
            </a:r>
          </a:p>
        </p:txBody>
      </p:sp>
    </p:spTree>
    <p:extLst>
      <p:ext uri="{BB962C8B-B14F-4D97-AF65-F5344CB8AC3E}">
        <p14:creationId xmlns:p14="http://schemas.microsoft.com/office/powerpoint/2010/main" val="97951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Rigorous Training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After training day- you will be assigned 3 practice patients to abstract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latin typeface="+mj-lt"/>
                <a:sym typeface="Symbol" panose="05050102010706020507" pitchFamily="18" charset="2"/>
              </a:rPr>
              <a:t></a:t>
            </a:r>
            <a:r>
              <a:rPr lang="en-US" sz="1800" dirty="0">
                <a:latin typeface="+mj-lt"/>
              </a:rPr>
              <a:t>95% concordance – Certified to abstract!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latin typeface="+mj-lt"/>
              </a:rPr>
              <a:t>&lt;95% concordance – Provided feedback, review with Project Manager(s), assigned 2-3 more practice patients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We allow for a maximum of 3 rounds of practice to reach 95% concordance.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latin typeface="+mj-lt"/>
              </a:rPr>
              <a:t>If requirement not met within 3 rounds, intern will be offboarded from CHOP/Penn and will need to find a different summer experience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2385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Standing Meetings / Learning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58108"/>
            <a:ext cx="11029615" cy="407669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u="sng" dirty="0">
                <a:solidFill>
                  <a:schemeClr val="accent1"/>
                </a:solidFill>
                <a:cs typeface="Arial" panose="020B0604020202020204" pitchFamily="34" charset="0"/>
              </a:rPr>
              <a:t>Weekly Check-In Meetings</a:t>
            </a:r>
          </a:p>
          <a:p>
            <a:pPr marL="3240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/>
              <a:t>Monday Mornings, 8:15-8:45 AM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Set goals for week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Review site assignments</a:t>
            </a:r>
          </a:p>
          <a:p>
            <a:pPr marL="3240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/>
              <a:t>Friday Afternoons, 4:00-5:00 PM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Review week’s progress (obstacles, concerns, triumphs)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sz="1800" dirty="0"/>
              <a:t>Career Development and/or other discussions as per your interests with Drs.  Aplenc and Getz</a:t>
            </a:r>
          </a:p>
          <a:p>
            <a:pPr marL="630000" lvl="2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u="sng" dirty="0">
                <a:solidFill>
                  <a:schemeClr val="accent1"/>
                </a:solidFill>
                <a:cs typeface="Arial" panose="020B0604020202020204" pitchFamily="34" charset="0"/>
              </a:rPr>
              <a:t>Shadowing Experience</a:t>
            </a:r>
            <a:endParaRPr lang="en-US" sz="2000" b="1" u="sng" dirty="0">
              <a:solidFill>
                <a:schemeClr val="accent1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We will pair you with a clinician for one day of shadowing to experience the clinical side of pediatric oncology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764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2317701"/>
            <a:ext cx="11029615" cy="274345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Introduction to Pediatric Acute Myeloid Leukemia</a:t>
            </a:r>
          </a:p>
          <a:p>
            <a:r>
              <a:rPr lang="en-US" sz="3200" dirty="0">
                <a:latin typeface="+mj-lt"/>
              </a:rPr>
              <a:t>Introduction to our Cohort</a:t>
            </a:r>
          </a:p>
          <a:p>
            <a:r>
              <a:rPr lang="en-US" sz="3200" dirty="0">
                <a:latin typeface="+mj-lt"/>
              </a:rPr>
              <a:t>Description of Training/ Summer Procedures</a:t>
            </a:r>
          </a:p>
          <a:p>
            <a:r>
              <a:rPr lang="en-US" sz="3200" dirty="0">
                <a:latin typeface="+mj-lt"/>
              </a:rPr>
              <a:t>General Expectations / Objectives</a:t>
            </a:r>
          </a:p>
        </p:txBody>
      </p:sp>
    </p:spTree>
    <p:extLst>
      <p:ext uri="{BB962C8B-B14F-4D97-AF65-F5344CB8AC3E}">
        <p14:creationId xmlns:p14="http://schemas.microsoft.com/office/powerpoint/2010/main" val="3507557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236FE-2741-44E9-A8D9-89C1E7BA8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D2350-FF5C-4C8C-AFEA-872EB6BB6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363" y="6457077"/>
            <a:ext cx="1683874" cy="400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2F02A2-B805-4BCE-8E0A-B61ABA1FA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488" y="6421278"/>
            <a:ext cx="1644735" cy="425472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D48F616F-4EDB-F80F-8B53-191B5807D17E}"/>
              </a:ext>
            </a:extLst>
          </p:cNvPr>
          <p:cNvSpPr txBox="1">
            <a:spLocks/>
          </p:cNvSpPr>
          <p:nvPr/>
        </p:nvSpPr>
        <p:spPr>
          <a:xfrm>
            <a:off x="581195" y="1637783"/>
            <a:ext cx="11029615" cy="1497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cap="none" dirty="0">
                <a:ea typeface="Calibri" panose="020F0502020204030204" pitchFamily="34" charset="0"/>
              </a:rPr>
              <a:t>Expectations / Objectives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9885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General 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+mj-lt"/>
              </a:rPr>
              <a:t>Develop an understanding of: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Pediatric acute myeloid leukemia biology, treatment, and clinical outcomes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Clinical research processes</a:t>
            </a:r>
          </a:p>
          <a:p>
            <a:pPr marL="3240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+mj-lt"/>
              </a:rPr>
              <a:t>Become proficient in medical chart abstraction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latin typeface="+mj-lt"/>
              </a:rPr>
              <a:t>Engage with Drs.  Aplenc and Getz to learn about different career paths and research areas</a:t>
            </a:r>
          </a:p>
        </p:txBody>
      </p:sp>
    </p:spTree>
    <p:extLst>
      <p:ext uri="{BB962C8B-B14F-4D97-AF65-F5344CB8AC3E}">
        <p14:creationId xmlns:p14="http://schemas.microsoft.com/office/powerpoint/2010/main" val="59760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Our Expectations of All Interns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00" y="1819656"/>
            <a:ext cx="5233967" cy="4562856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u="sng" dirty="0">
                <a:solidFill>
                  <a:schemeClr val="accent1"/>
                </a:solidFill>
                <a:latin typeface="+mj-lt"/>
              </a:rPr>
              <a:t>General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8 weeks of 40 hours of on-site work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Business casual attire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latin typeface="+mj-lt"/>
              </a:rPr>
              <a:t>Dress professionally when shadowing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Come to work prepared with all materials (e.g., laptop, charger, binder, USB cord)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Use prepared guidance materials for </a:t>
            </a:r>
            <a:r>
              <a:rPr lang="en-US" sz="2000" b="1" i="1" dirty="0">
                <a:latin typeface="+mj-lt"/>
              </a:rPr>
              <a:t>every</a:t>
            </a:r>
            <a:r>
              <a:rPr lang="en-US" sz="2000" dirty="0">
                <a:latin typeface="+mj-lt"/>
              </a:rPr>
              <a:t> abstraction – first resource for questions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Timely responses to assigned tasks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Keep Alexis and Lisa cc’d on all emails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000" dirty="0"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1D909D-DF74-47A0-A074-92A3949C0A41}"/>
              </a:ext>
            </a:extLst>
          </p:cNvPr>
          <p:cNvSpPr txBox="1">
            <a:spLocks/>
          </p:cNvSpPr>
          <p:nvPr/>
        </p:nvSpPr>
        <p:spPr>
          <a:xfrm>
            <a:off x="6096000" y="1819656"/>
            <a:ext cx="5642399" cy="45628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u="sng" dirty="0">
                <a:solidFill>
                  <a:schemeClr val="accent1"/>
                </a:solidFill>
                <a:latin typeface="+mj-lt"/>
              </a:rPr>
              <a:t>Big Picture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Self-Motivated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Emphasize Attention-to-Detail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Active engagement in training and abstractions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Ask questions when you don’t know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Engage kindly with the all team members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Say what you mean, mean what you say, and don’t say it mean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latin typeface="+mj-lt"/>
              </a:rPr>
              <a:t>Have fun!</a:t>
            </a:r>
          </a:p>
        </p:txBody>
      </p:sp>
    </p:spTree>
    <p:extLst>
      <p:ext uri="{BB962C8B-B14F-4D97-AF65-F5344CB8AC3E}">
        <p14:creationId xmlns:p14="http://schemas.microsoft.com/office/powerpoint/2010/main" val="1511156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9432D-EA59-4701-9BCB-1C384EB51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Our Expectations of Ourselves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2161B-6775-4E62-89E2-70FA3294A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975348"/>
          </a:xfrm>
        </p:spPr>
        <p:txBody>
          <a:bodyPr anchor="t">
            <a:normAutofit/>
          </a:bodyPr>
          <a:lstStyle/>
          <a:p>
            <a:r>
              <a:rPr lang="en-US" sz="2000" dirty="0"/>
              <a:t>Provide structured and sufficient training / guidelines for you to succeed</a:t>
            </a:r>
          </a:p>
          <a:p>
            <a:r>
              <a:rPr lang="en-US" sz="2000" dirty="0"/>
              <a:t>Remain available for questions and discussion</a:t>
            </a:r>
          </a:p>
          <a:p>
            <a:r>
              <a:rPr lang="en-US" sz="2000" dirty="0"/>
              <a:t>Deliver timely and honest feedback </a:t>
            </a:r>
          </a:p>
          <a:p>
            <a:r>
              <a:rPr lang="en-US" sz="2000" dirty="0"/>
              <a:t>Promote intensive learning so you leave the summer with a rich knowledge base of pediatric AML</a:t>
            </a:r>
          </a:p>
          <a:p>
            <a:r>
              <a:rPr lang="en-US" sz="2000" dirty="0"/>
              <a:t>Provide learning opportunities outside of abstractions (Clinician Shadow Opportunity, Friday afternoon development meetings)</a:t>
            </a:r>
          </a:p>
          <a:p>
            <a:r>
              <a:rPr lang="en-US" sz="2000" dirty="0"/>
              <a:t>Create a culture where you are comfortable asking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0D01D-6F91-484D-B995-423683FCA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9E24DD-C891-449A-8B7A-57C11C58C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640984"/>
            <a:ext cx="11029615" cy="1497507"/>
          </a:xfrm>
        </p:spPr>
        <p:txBody>
          <a:bodyPr/>
          <a:lstStyle/>
          <a:p>
            <a:pPr algn="ctr"/>
            <a:r>
              <a:rPr lang="en-US" sz="3600" b="1" cap="none" dirty="0">
                <a:latin typeface="+mj-lt"/>
                <a:ea typeface="Calibri" panose="020F0502020204030204" pitchFamily="34" charset="0"/>
              </a:rPr>
              <a:t>Pediatric AML Introduction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9D4A07-AC66-4906-8FC1-9438BDA5E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363" y="6457077"/>
            <a:ext cx="1683874" cy="400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B6D302-2D3C-48EF-B398-A9D8CB2A4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488" y="6421278"/>
            <a:ext cx="1644735" cy="42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4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Pediatric AML 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11680"/>
            <a:ext cx="11029615" cy="384711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+mj-lt"/>
              </a:rPr>
              <a:t>Pediatric AML is the second most common pediatric leukemia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+mj-lt"/>
              </a:rPr>
              <a:t>~500 children aged 0-14 diagnosed each year in the US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+mj-lt"/>
              </a:rPr>
              <a:t>Overall survival: 66%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+mj-lt"/>
              </a:rPr>
              <a:t>Adult AML is more common with worse prognosis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+mj-lt"/>
              </a:rPr>
              <a:t>~20K new diagnoses each year in the US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+mj-lt"/>
              </a:rPr>
              <a:t>Overall survival: 29%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+mj-lt"/>
              </a:rPr>
              <a:t>Pediatric AML exhibits distinctive and critically important characteristics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latin typeface="+mj-lt"/>
              </a:rPr>
              <a:t>What works in adults may not work in peds - and vice versa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9BE533-05DC-4C24-B3A8-817367DCF6E5}"/>
              </a:ext>
            </a:extLst>
          </p:cNvPr>
          <p:cNvSpPr txBox="1"/>
          <p:nvPr/>
        </p:nvSpPr>
        <p:spPr>
          <a:xfrm>
            <a:off x="203835" y="6392107"/>
            <a:ext cx="5436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  <a:latin typeface="+mj-lt"/>
              </a:rPr>
              <a:t>Bolouri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 et al, Nature Medicine, 2018</a:t>
            </a:r>
          </a:p>
        </p:txBody>
      </p:sp>
    </p:spTree>
    <p:extLst>
      <p:ext uri="{BB962C8B-B14F-4D97-AF65-F5344CB8AC3E}">
        <p14:creationId xmlns:p14="http://schemas.microsoft.com/office/powerpoint/2010/main" val="178446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Pediatric AML Frontline Therapy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1" y="1996069"/>
            <a:ext cx="11194249" cy="433819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0000"/>
                </a:solidFill>
                <a:latin typeface="+mj-lt"/>
              </a:rPr>
              <a:t>Intensive and primarily inpatient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Most intensive chemotherapy outside of allogeneic donor stem cell transplantation (SCT) that is given to children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0000"/>
                </a:solidFill>
                <a:latin typeface="+mj-lt"/>
              </a:rPr>
              <a:t>Therapy consists of two induction chemotherapy courses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70% of patients then get two-three consolidation chemotherapy courses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30% of patients then get one consolidation chemotherapy course then go to SCT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0000"/>
                </a:solidFill>
                <a:latin typeface="+mj-lt"/>
              </a:rPr>
              <a:t>Risk stratification (High vs. Low vs. Intermediate risk at the End of Induction 1) is evolving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May impact the proportion of patients receiving SCT in first remission.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Current research investigating relative benefit of SCT in first remission for different subpopulations</a:t>
            </a:r>
          </a:p>
          <a:p>
            <a:pPr marL="324000" lvl="1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5520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Refractory and Relapsed Pediatric AML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26949"/>
            <a:ext cx="6418909" cy="513105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0000"/>
                </a:solidFill>
                <a:latin typeface="+mj-lt"/>
              </a:rPr>
              <a:t>~50% of pediatric patients will experience AML relapse</a:t>
            </a:r>
            <a:endParaRPr lang="en-US" sz="2000" b="1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+mj-lt"/>
              </a:rPr>
              <a:t>Refractory AML has a uniformly poor prognosis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+mj-lt"/>
              </a:rPr>
              <a:t>Refractory = evidence of disease </a:t>
            </a:r>
            <a:r>
              <a:rPr lang="en-US" sz="1800" i="1" dirty="0">
                <a:latin typeface="+mj-lt"/>
              </a:rPr>
              <a:t>without</a:t>
            </a:r>
            <a:r>
              <a:rPr lang="en-US" sz="1800" dirty="0">
                <a:latin typeface="+mj-lt"/>
              </a:rPr>
              <a:t> achieving remission</a:t>
            </a:r>
            <a:endParaRPr lang="en-US" sz="2000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+mj-lt"/>
              </a:rPr>
              <a:t>Relapsed AML generally has a poor prognosis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+mj-lt"/>
              </a:rPr>
              <a:t>Relapse = evidence of disease </a:t>
            </a:r>
            <a:r>
              <a:rPr lang="en-US" sz="1800" i="1" dirty="0">
                <a:latin typeface="+mj-lt"/>
              </a:rPr>
              <a:t>after</a:t>
            </a:r>
            <a:r>
              <a:rPr lang="en-US" sz="1800" dirty="0">
                <a:latin typeface="+mj-lt"/>
              </a:rPr>
              <a:t> achieving remission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+mj-lt"/>
              </a:rPr>
              <a:t>Shorter time to relapse associated with worse outcomes</a:t>
            </a:r>
            <a:endParaRPr lang="en-US" sz="2000" dirty="0">
              <a:latin typeface="+mj-lt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+mj-lt"/>
              </a:rPr>
              <a:t>Stem cell transplant is required for cure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latin typeface="+mj-lt"/>
              </a:rPr>
              <a:t>Treatment options are increasing but limited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C6333C-C912-4B62-89A9-0F1CCEA24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921" y="2230890"/>
            <a:ext cx="4118442" cy="3220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8258BD-369A-4E8D-A9AC-905FFC1EBE79}"/>
              </a:ext>
            </a:extLst>
          </p:cNvPr>
          <p:cNvSpPr txBox="1"/>
          <p:nvPr/>
        </p:nvSpPr>
        <p:spPr>
          <a:xfrm>
            <a:off x="8638650" y="5674270"/>
            <a:ext cx="1976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Gorman et al, 2010, PBC</a:t>
            </a:r>
          </a:p>
        </p:txBody>
      </p:sp>
    </p:spTree>
    <p:extLst>
      <p:ext uri="{BB962C8B-B14F-4D97-AF65-F5344CB8AC3E}">
        <p14:creationId xmlns:p14="http://schemas.microsoft.com/office/powerpoint/2010/main" val="182373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149BA-C26D-4AE8-B30A-969AAB32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Cardiotoxicity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49C15-BC46-4592-940F-C04D7F610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76" y="1808920"/>
            <a:ext cx="6962608" cy="5049079"/>
          </a:xfrm>
        </p:spPr>
        <p:txBody>
          <a:bodyPr anchor="t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dirty="0"/>
              <a:t>Common consequence of anthracycline-based therapy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700" dirty="0"/>
              <a:t>40% experience declines in cardiac function warranting  chemotherapy modifications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700" dirty="0"/>
              <a:t>21% suffer declines in cardiac function consistent with moderate to life-threatening cardiomyopathy/heart failure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dirty="0"/>
              <a:t>Early cardiotoxicity is associated with worse overall survival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dirty="0"/>
              <a:t>Trade-offs for adjusting chemotherapy to preserve cardiac function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700" dirty="0"/>
              <a:t>Goal to create evidence-based monitoring  and treatment schedules to optimize outcomes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b="1" dirty="0"/>
              <a:t>Cardiotoxicity may impact treatment in setting of relapse and contribute to outcome disparities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B638F-59FC-45E6-A52E-EC48E076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3CD362-C869-68F7-EE66-4CC82AB685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86"/>
          <a:stretch/>
        </p:blipFill>
        <p:spPr>
          <a:xfrm>
            <a:off x="7177409" y="1901951"/>
            <a:ext cx="4827678" cy="41330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B2A501-60E8-B98F-3E54-86CEAEC70E0D}"/>
              </a:ext>
            </a:extLst>
          </p:cNvPr>
          <p:cNvSpPr txBox="1"/>
          <p:nvPr/>
        </p:nvSpPr>
        <p:spPr>
          <a:xfrm>
            <a:off x="10764767" y="4650020"/>
            <a:ext cx="9688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86508"/>
                </a:solidFill>
              </a:rPr>
              <a:t>No LVSD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677A05-3B04-F83E-1AD3-759A4813C11D}"/>
              </a:ext>
            </a:extLst>
          </p:cNvPr>
          <p:cNvSpPr txBox="1"/>
          <p:nvPr/>
        </p:nvSpPr>
        <p:spPr>
          <a:xfrm>
            <a:off x="10764767" y="4980028"/>
            <a:ext cx="1099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733F"/>
                </a:solidFill>
              </a:rPr>
              <a:t>Early LVSD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44CB4D-3173-58BE-A03F-D39B48366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8262" y="4712328"/>
            <a:ext cx="600075" cy="571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2E78B7-BDD6-CFB3-641A-67B8AC397629}"/>
              </a:ext>
            </a:extLst>
          </p:cNvPr>
          <p:cNvSpPr txBox="1"/>
          <p:nvPr/>
        </p:nvSpPr>
        <p:spPr>
          <a:xfrm>
            <a:off x="7684864" y="6014191"/>
            <a:ext cx="296606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/>
              <a:t>LVSD: left ventricular systolic dysfunction</a:t>
            </a:r>
          </a:p>
        </p:txBody>
      </p:sp>
    </p:spTree>
    <p:extLst>
      <p:ext uri="{BB962C8B-B14F-4D97-AF65-F5344CB8AC3E}">
        <p14:creationId xmlns:p14="http://schemas.microsoft.com/office/powerpoint/2010/main" val="249525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F52E48-206E-4F14-879D-7C9CA91E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22" y="1686944"/>
            <a:ext cx="11029615" cy="1497507"/>
          </a:xfrm>
        </p:spPr>
        <p:txBody>
          <a:bodyPr/>
          <a:lstStyle/>
          <a:p>
            <a:pPr algn="ctr"/>
            <a:r>
              <a:rPr lang="en-US" sz="3600" b="1" cap="none" dirty="0">
                <a:ea typeface="Calibri" panose="020F0502020204030204" pitchFamily="34" charset="0"/>
              </a:rPr>
              <a:t>Our Cohort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2D141-4DD5-4019-B9D7-304C975B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7C4CDC-5C8A-44E2-AB8C-6BD966708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363" y="6457077"/>
            <a:ext cx="1683874" cy="4009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4AE23D-2D62-4D65-81FF-A6D69A70A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488" y="6421278"/>
            <a:ext cx="1644735" cy="42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6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/>
              <a:t>The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27" y="2145212"/>
            <a:ext cx="1930139" cy="1223350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latin typeface="+mj-lt"/>
              </a:rPr>
              <a:t>PIs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latin typeface="+mj-lt"/>
              </a:rPr>
              <a:t>&amp;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latin typeface="+mj-lt"/>
              </a:rPr>
              <a:t>ALSF Mentors: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 descr="A person in a blue shirt&#10;&#10;Description automatically generated">
            <a:extLst>
              <a:ext uri="{FF2B5EF4-FFF2-40B4-BE49-F238E27FC236}">
                <a16:creationId xmlns:a16="http://schemas.microsoft.com/office/drawing/2014/main" id="{B38CBF5B-07E8-44FC-9FF4-6E84D935C4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52"/>
          <a:stretch/>
        </p:blipFill>
        <p:spPr>
          <a:xfrm>
            <a:off x="2809893" y="2028403"/>
            <a:ext cx="1531819" cy="1569533"/>
          </a:xfrm>
          <a:prstGeom prst="rect">
            <a:avLst/>
          </a:prstGeom>
        </p:spPr>
      </p:pic>
      <p:pic>
        <p:nvPicPr>
          <p:cNvPr id="7" name="Picture 6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888C0B64-138B-463A-8AB8-9C9F83BBEB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t="15205" r="21502" b="41912"/>
          <a:stretch/>
        </p:blipFill>
        <p:spPr>
          <a:xfrm>
            <a:off x="10547151" y="4434740"/>
            <a:ext cx="1206416" cy="1229454"/>
          </a:xfrm>
          <a:prstGeom prst="rect">
            <a:avLst/>
          </a:prstGeom>
        </p:spPr>
      </p:pic>
      <p:pic>
        <p:nvPicPr>
          <p:cNvPr id="9" name="Picture 8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ACEDBA77-425C-4518-85C8-1B7F640A68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"/>
          <a:stretch/>
        </p:blipFill>
        <p:spPr>
          <a:xfrm>
            <a:off x="5529206" y="2035837"/>
            <a:ext cx="1518070" cy="1568320"/>
          </a:xfrm>
          <a:prstGeom prst="rect">
            <a:avLst/>
          </a:prstGeom>
        </p:spPr>
      </p:pic>
      <p:pic>
        <p:nvPicPr>
          <p:cNvPr id="13" name="Picture 12" descr="A person sitting on a bench&#10;&#10;Description automatically generated">
            <a:extLst>
              <a:ext uri="{FF2B5EF4-FFF2-40B4-BE49-F238E27FC236}">
                <a16:creationId xmlns:a16="http://schemas.microsoft.com/office/drawing/2014/main" id="{6C38B9B1-1D91-446D-BEA9-CE50852B89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1" t="9351" r="17404" b="31198"/>
          <a:stretch/>
        </p:blipFill>
        <p:spPr>
          <a:xfrm>
            <a:off x="7117530" y="4441776"/>
            <a:ext cx="1276852" cy="1228011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7024C70-831C-44B7-8B4F-1B2A93477061}"/>
              </a:ext>
            </a:extLst>
          </p:cNvPr>
          <p:cNvSpPr txBox="1">
            <a:spLocks/>
          </p:cNvSpPr>
          <p:nvPr/>
        </p:nvSpPr>
        <p:spPr>
          <a:xfrm>
            <a:off x="278214" y="4772835"/>
            <a:ext cx="1282148" cy="727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4B3D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4B3D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4B3D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4B3D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4B3D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u="sng" dirty="0">
                <a:solidFill>
                  <a:schemeClr val="tx1"/>
                </a:solidFill>
                <a:latin typeface="+mj-lt"/>
              </a:rPr>
              <a:t>Project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u="sng" dirty="0">
                <a:solidFill>
                  <a:schemeClr val="tx1"/>
                </a:solidFill>
                <a:latin typeface="+mj-lt"/>
              </a:rPr>
              <a:t>Managers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2B75F7-8B6E-42D9-9827-D41C99127DBE}"/>
              </a:ext>
            </a:extLst>
          </p:cNvPr>
          <p:cNvSpPr txBox="1"/>
          <p:nvPr/>
        </p:nvSpPr>
        <p:spPr>
          <a:xfrm>
            <a:off x="1921641" y="5685543"/>
            <a:ext cx="126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Lisa	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E7C0DD5-0338-40F4-8CD6-96D2D9261E5A}"/>
              </a:ext>
            </a:extLst>
          </p:cNvPr>
          <p:cNvSpPr txBox="1">
            <a:spLocks/>
          </p:cNvSpPr>
          <p:nvPr/>
        </p:nvSpPr>
        <p:spPr>
          <a:xfrm>
            <a:off x="5758267" y="4868085"/>
            <a:ext cx="1241770" cy="800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84B3D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84B3D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4B3D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4B3D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4B3D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u="sng" dirty="0">
                <a:solidFill>
                  <a:schemeClr val="tx1"/>
                </a:solidFill>
                <a:latin typeface="+mj-lt"/>
              </a:rPr>
              <a:t>Research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u="sng" dirty="0">
                <a:solidFill>
                  <a:schemeClr val="tx1"/>
                </a:solidFill>
                <a:latin typeface="+mj-lt"/>
              </a:rPr>
              <a:t>Assistants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970D43-68AF-43B8-AFF9-E10688C44760}"/>
              </a:ext>
            </a:extLst>
          </p:cNvPr>
          <p:cNvSpPr txBox="1"/>
          <p:nvPr/>
        </p:nvSpPr>
        <p:spPr>
          <a:xfrm>
            <a:off x="7430996" y="5664715"/>
            <a:ext cx="58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Erin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D4F90B4-A5ED-4F7E-8924-47676FA14AB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589" r="9906" b="38491"/>
          <a:stretch/>
        </p:blipFill>
        <p:spPr>
          <a:xfrm>
            <a:off x="8863814" y="4441776"/>
            <a:ext cx="1212870" cy="1229454"/>
          </a:xfrm>
          <a:prstGeom prst="rect">
            <a:avLst/>
          </a:prstGeom>
        </p:spPr>
      </p:pic>
      <p:pic>
        <p:nvPicPr>
          <p:cNvPr id="27" name="Picture 26" descr="A person in a suit and tie&#10;&#10;Description automatically generated">
            <a:extLst>
              <a:ext uri="{FF2B5EF4-FFF2-40B4-BE49-F238E27FC236}">
                <a16:creationId xmlns:a16="http://schemas.microsoft.com/office/drawing/2014/main" id="{19DCE7D7-B836-4E13-B7FC-56CD5938E5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" r="-290" b="18453"/>
          <a:stretch/>
        </p:blipFill>
        <p:spPr>
          <a:xfrm>
            <a:off x="8338001" y="2048478"/>
            <a:ext cx="1518070" cy="15786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8523E6A-EB4F-457D-9388-A224DBE11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7" b="31652"/>
          <a:stretch/>
        </p:blipFill>
        <p:spPr bwMode="auto">
          <a:xfrm>
            <a:off x="1644848" y="4455754"/>
            <a:ext cx="1102291" cy="122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1F13787-68BA-4E04-B8CA-90CB976BFF0D}"/>
              </a:ext>
            </a:extLst>
          </p:cNvPr>
          <p:cNvSpPr txBox="1"/>
          <p:nvPr/>
        </p:nvSpPr>
        <p:spPr>
          <a:xfrm>
            <a:off x="9129125" y="5660239"/>
            <a:ext cx="777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Alexa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D8D855-5225-4895-AD47-74561EED222B}"/>
              </a:ext>
            </a:extLst>
          </p:cNvPr>
          <p:cNvSpPr txBox="1"/>
          <p:nvPr/>
        </p:nvSpPr>
        <p:spPr>
          <a:xfrm>
            <a:off x="10873635" y="5660239"/>
            <a:ext cx="58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Jose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194443-BC94-4BAA-9FB3-0FF6067E5974}"/>
              </a:ext>
            </a:extLst>
          </p:cNvPr>
          <p:cNvGrpSpPr/>
          <p:nvPr/>
        </p:nvGrpSpPr>
        <p:grpSpPr>
          <a:xfrm>
            <a:off x="2620545" y="3596723"/>
            <a:ext cx="1925169" cy="403852"/>
            <a:chOff x="2509909" y="3543125"/>
            <a:chExt cx="1925169" cy="4038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0BEABA-B433-49A4-8AB7-57EB711507F7}"/>
                </a:ext>
              </a:extLst>
            </p:cNvPr>
            <p:cNvSpPr txBox="1"/>
            <p:nvPr/>
          </p:nvSpPr>
          <p:spPr>
            <a:xfrm>
              <a:off x="2509909" y="3560385"/>
              <a:ext cx="19251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Dr. Richard Aplenc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68A0D44-AB85-4C66-8C98-B980489DE076}"/>
                </a:ext>
              </a:extLst>
            </p:cNvPr>
            <p:cNvSpPr/>
            <p:nvPr/>
          </p:nvSpPr>
          <p:spPr>
            <a:xfrm>
              <a:off x="2513701" y="3543125"/>
              <a:ext cx="1899568" cy="403852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56317EC-8A7F-47A3-91E6-FEA5F0F0C047}"/>
              </a:ext>
            </a:extLst>
          </p:cNvPr>
          <p:cNvGrpSpPr/>
          <p:nvPr/>
        </p:nvGrpSpPr>
        <p:grpSpPr>
          <a:xfrm>
            <a:off x="5440233" y="3604157"/>
            <a:ext cx="1877837" cy="456419"/>
            <a:chOff x="5381177" y="3619993"/>
            <a:chExt cx="1709224" cy="3954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2DF4A9-0D72-48D8-B4EB-5B2ACEE91264}"/>
                </a:ext>
              </a:extLst>
            </p:cNvPr>
            <p:cNvSpPr txBox="1"/>
            <p:nvPr/>
          </p:nvSpPr>
          <p:spPr>
            <a:xfrm>
              <a:off x="5474692" y="3646113"/>
              <a:ext cx="16157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Dr. Kelly Getz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64DEECC-AE16-4154-BC0F-8EA23CE1C244}"/>
                </a:ext>
              </a:extLst>
            </p:cNvPr>
            <p:cNvSpPr/>
            <p:nvPr/>
          </p:nvSpPr>
          <p:spPr>
            <a:xfrm>
              <a:off x="5381177" y="3619993"/>
              <a:ext cx="1543730" cy="348435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592B50B-1134-43D2-A811-94C02B26462D}"/>
              </a:ext>
            </a:extLst>
          </p:cNvPr>
          <p:cNvGrpSpPr/>
          <p:nvPr/>
        </p:nvGrpSpPr>
        <p:grpSpPr>
          <a:xfrm>
            <a:off x="8304548" y="3617975"/>
            <a:ext cx="1811319" cy="426272"/>
            <a:chOff x="8214654" y="3542156"/>
            <a:chExt cx="1811319" cy="42627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C7BB7D9-E120-4FF5-A2C8-95C090AFA6B2}"/>
                </a:ext>
              </a:extLst>
            </p:cNvPr>
            <p:cNvSpPr txBox="1"/>
            <p:nvPr/>
          </p:nvSpPr>
          <p:spPr>
            <a:xfrm>
              <a:off x="8214654" y="3561792"/>
              <a:ext cx="18113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Dr. Brian Fisher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747211-41ED-434E-BA3F-E45BFB22AB0E}"/>
                </a:ext>
              </a:extLst>
            </p:cNvPr>
            <p:cNvSpPr/>
            <p:nvPr/>
          </p:nvSpPr>
          <p:spPr>
            <a:xfrm>
              <a:off x="8220007" y="3542156"/>
              <a:ext cx="1590773" cy="426272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0ED50FF-DAAE-479D-8399-5E8979200712}"/>
              </a:ext>
            </a:extLst>
          </p:cNvPr>
          <p:cNvSpPr/>
          <p:nvPr/>
        </p:nvSpPr>
        <p:spPr>
          <a:xfrm>
            <a:off x="1644848" y="5683765"/>
            <a:ext cx="1102291" cy="36933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A2BFB3-E69A-4843-8924-F541799C19E6}"/>
              </a:ext>
            </a:extLst>
          </p:cNvPr>
          <p:cNvSpPr txBox="1"/>
          <p:nvPr/>
        </p:nvSpPr>
        <p:spPr>
          <a:xfrm>
            <a:off x="3758701" y="568185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Alexis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32DA09D-1BF3-4749-AEF7-741811DDB97C}"/>
              </a:ext>
            </a:extLst>
          </p:cNvPr>
          <p:cNvSpPr/>
          <p:nvPr/>
        </p:nvSpPr>
        <p:spPr>
          <a:xfrm>
            <a:off x="3575803" y="5683765"/>
            <a:ext cx="1116944" cy="36933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3638A56-672C-40CF-8C47-0E3D896C29BB}"/>
              </a:ext>
            </a:extLst>
          </p:cNvPr>
          <p:cNvSpPr/>
          <p:nvPr/>
        </p:nvSpPr>
        <p:spPr>
          <a:xfrm>
            <a:off x="7117530" y="5663214"/>
            <a:ext cx="1276851" cy="36933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7015261-1D7A-448B-A4C3-1C069ABCCA6C}"/>
              </a:ext>
            </a:extLst>
          </p:cNvPr>
          <p:cNvSpPr/>
          <p:nvPr/>
        </p:nvSpPr>
        <p:spPr>
          <a:xfrm>
            <a:off x="8858393" y="5664194"/>
            <a:ext cx="1212871" cy="36933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0FDDE18-57E1-4C88-BE43-E0BF74B16C4E}"/>
              </a:ext>
            </a:extLst>
          </p:cNvPr>
          <p:cNvSpPr/>
          <p:nvPr/>
        </p:nvSpPr>
        <p:spPr>
          <a:xfrm>
            <a:off x="10540696" y="5660239"/>
            <a:ext cx="1212871" cy="36933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08350A9C-8BC7-78D3-B832-30D4C718F9E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95" y="4434740"/>
            <a:ext cx="830130" cy="124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44331"/>
      </p:ext>
    </p:extLst>
  </p:cSld>
  <p:clrMapOvr>
    <a:masterClrMapping/>
  </p:clrMapOvr>
</p:sld>
</file>

<file path=ppt/theme/theme1.xml><?xml version="1.0" encoding="utf-8"?>
<a:theme xmlns:a="http://schemas.openxmlformats.org/drawingml/2006/main" name="CHOP Pattern Theme">
  <a:themeElements>
    <a:clrScheme name="CHOP Custom">
      <a:dk1>
        <a:srgbClr val="D11960"/>
      </a:dk1>
      <a:lt1>
        <a:srgbClr val="FFFFFE"/>
      </a:lt1>
      <a:dk2>
        <a:srgbClr val="FFFFFE"/>
      </a:dk2>
      <a:lt2>
        <a:srgbClr val="584B3D"/>
      </a:lt2>
      <a:accent1>
        <a:srgbClr val="3E9CC9"/>
      </a:accent1>
      <a:accent2>
        <a:srgbClr val="D11960"/>
      </a:accent2>
      <a:accent3>
        <a:srgbClr val="5C8D29"/>
      </a:accent3>
      <a:accent4>
        <a:srgbClr val="97C5DF"/>
      </a:accent4>
      <a:accent5>
        <a:srgbClr val="E5849B"/>
      </a:accent5>
      <a:accent6>
        <a:srgbClr val="9FBE7E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778CFCC5-5A40-4F51-9420-9324E7A286E3}" vid="{B1F3253A-36AB-4535-B824-F5437E12EE80}"/>
    </a:ext>
  </a:extLst>
</a:theme>
</file>

<file path=ppt/theme/theme2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43F59A4AC03A4F8CBF5B80F0A58893" ma:contentTypeVersion="13" ma:contentTypeDescription="Create a new document." ma:contentTypeScope="" ma:versionID="3d60401347283e7628fe86afe6c92be7">
  <xsd:schema xmlns:xsd="http://www.w3.org/2001/XMLSchema" xmlns:xs="http://www.w3.org/2001/XMLSchema" xmlns:p="http://schemas.microsoft.com/office/2006/metadata/properties" xmlns:ns3="1de36623-dfe1-41c1-a173-9faa424a3309" xmlns:ns4="ac562c31-98be-4770-a871-21a4eacf353a" targetNamespace="http://schemas.microsoft.com/office/2006/metadata/properties" ma:root="true" ma:fieldsID="c87b039e6c4b49db1fa1aefa5b447108" ns3:_="" ns4:_="">
    <xsd:import namespace="1de36623-dfe1-41c1-a173-9faa424a3309"/>
    <xsd:import namespace="ac562c31-98be-4770-a871-21a4eacf35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e36623-dfe1-41c1-a173-9faa424a33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62c31-98be-4770-a871-21a4eacf353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90FCA2-77B2-49F1-B2F9-A1180981E4E6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F45EA5A-9F39-4529-B91B-48B2CB090A7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de36623-dfe1-41c1-a173-9faa424a3309"/>
    <ds:schemaRef ds:uri="ac562c31-98be-4770-a871-21a4eacf353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7D41F0-0E21-4DC5-BFDE-5423C75965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33142</TotalTime>
  <Words>1262</Words>
  <Application>Microsoft Office PowerPoint</Application>
  <PresentationFormat>Widescreen</PresentationFormat>
  <Paragraphs>176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Georgia</vt:lpstr>
      <vt:lpstr>Gill Sans MT</vt:lpstr>
      <vt:lpstr>Wingdings 2</vt:lpstr>
      <vt:lpstr>CHOP Pattern Theme</vt:lpstr>
      <vt:lpstr>Dividend</vt:lpstr>
      <vt:lpstr>AML Chart Abstraction  Summer Internship 2025</vt:lpstr>
      <vt:lpstr>Outline</vt:lpstr>
      <vt:lpstr>Pediatric AML Introduction</vt:lpstr>
      <vt:lpstr>Pediatric AML Background </vt:lpstr>
      <vt:lpstr>Pediatric AML Frontline Therapy </vt:lpstr>
      <vt:lpstr>Refractory and Relapsed Pediatric AML</vt:lpstr>
      <vt:lpstr>Cardiotoxicity</vt:lpstr>
      <vt:lpstr>Our Cohort</vt:lpstr>
      <vt:lpstr>The Team</vt:lpstr>
      <vt:lpstr>Nationwide Collaborating Sites</vt:lpstr>
      <vt:lpstr>Annual Abstraction Methodology</vt:lpstr>
      <vt:lpstr>Extensive Data Collection</vt:lpstr>
      <vt:lpstr>Scope Of Data Collection Work</vt:lpstr>
      <vt:lpstr>Grants Utilizing Cohort / Supporting Staff and Data Collection </vt:lpstr>
      <vt:lpstr>Sample of Projects Using the Cohort</vt:lpstr>
      <vt:lpstr>PowerPoint Presentation</vt:lpstr>
      <vt:lpstr>Training Day 6/3/24</vt:lpstr>
      <vt:lpstr>Rigorous Training Standards</vt:lpstr>
      <vt:lpstr>Standing Meetings / Learning Opportunities</vt:lpstr>
      <vt:lpstr>PowerPoint Presentation</vt:lpstr>
      <vt:lpstr>General Learning Objectives</vt:lpstr>
      <vt:lpstr>Our Expectations of All Interns</vt:lpstr>
      <vt:lpstr>Our Expectations of Ourselves</vt:lpstr>
    </vt:vector>
  </TitlesOfParts>
  <Company>The Children's Hospital of Philadelphia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Cummings, Ashley L</dc:creator>
  <cp:keywords/>
  <cp:lastModifiedBy>Mccoubrey, Carly</cp:lastModifiedBy>
  <cp:revision>464</cp:revision>
  <dcterms:created xsi:type="dcterms:W3CDTF">2017-05-11T14:41:35Z</dcterms:created>
  <dcterms:modified xsi:type="dcterms:W3CDTF">2024-10-18T18:11:29Z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0x0101000B43F59A4AC03A4F8CBF5B80F0A58893</vt:lpwstr>
  </property>
  <property fmtid="{D5CDD505-2E9C-101B-9397-08002B2CF9AE}" pid="3" name="TaxKeyword">
    <vt:lpwstr/>
  </property>
  <property fmtid="{D5CDD505-2E9C-101B-9397-08002B2CF9AE}" pid="4" name="TaxCatchAll">
    <vt:lpwstr/>
  </property>
  <property fmtid="{D5CDD505-2E9C-101B-9397-08002B2CF9AE}" pid="5" name="KnowledgeBaseMetadata">
    <vt:lpwstr/>
  </property>
  <property fmtid="{D5CDD505-2E9C-101B-9397-08002B2CF9AE}" pid="6" name="KBPoliciesAndProcedures">
    <vt:lpwstr/>
  </property>
</Properties>
</file>